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9" r:id="rId8"/>
    <p:sldId id="265" r:id="rId9"/>
    <p:sldId id="266" r:id="rId10"/>
    <p:sldId id="267" r:id="rId11"/>
    <p:sldId id="268" r:id="rId12"/>
    <p:sldId id="262" r:id="rId13"/>
    <p:sldId id="263" r:id="rId14"/>
    <p:sldId id="270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435CF2-CB32-4C8E-93E6-326148217284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801D11-E36C-4DA4-8E17-CF8CD26FD0C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8"/>
          <p:cNvSpPr txBox="1">
            <a:spLocks noChangeArrowheads="1"/>
          </p:cNvSpPr>
          <p:nvPr/>
        </p:nvSpPr>
        <p:spPr>
          <a:xfrm>
            <a:off x="684213" y="14128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en-US" sz="6600" dirty="0" smtClean="0"/>
              <a:t>Spelling</a:t>
            </a:r>
            <a:r>
              <a:rPr lang="en-GB" altLang="en-US" sz="3600" dirty="0" smtClean="0"/>
              <a:t/>
            </a:r>
            <a:br>
              <a:rPr lang="en-GB" altLang="en-US" sz="3600" dirty="0" smtClean="0"/>
            </a:br>
            <a:r>
              <a:rPr lang="en-GB" altLang="en-US" sz="3600" dirty="0" smtClean="0"/>
              <a:t>Getting it write, wright, right!</a:t>
            </a:r>
            <a:endParaRPr lang="en-GB" alt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598357"/>
            <a:ext cx="2592388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3635375" y="2564904"/>
            <a:ext cx="11525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20"/>
          <p:cNvSpPr>
            <a:spLocks noChangeShapeType="1"/>
          </p:cNvSpPr>
          <p:nvPr/>
        </p:nvSpPr>
        <p:spPr bwMode="auto">
          <a:xfrm>
            <a:off x="4859338" y="2564904"/>
            <a:ext cx="13684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5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dirty="0"/>
              <a:t>disappear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although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guard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recent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knowledge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experience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business </a:t>
            </a: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accidentally</a:t>
            </a:r>
          </a:p>
          <a:p>
            <a:pPr marL="109728" indent="0">
              <a:buNone/>
            </a:pPr>
            <a:r>
              <a:rPr lang="en-GB" dirty="0"/>
              <a:t>experience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reign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3 &amp; 4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1196752"/>
            <a:ext cx="4680520" cy="32316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vowel suffixes to words with more than one syllable e.g. beginner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Suffixes: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ation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sure,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ous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Prefixes: un, dis,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re, sub, inter, super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6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pronunciation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prejudice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convenience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mischievous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nuisance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amateur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guarantee </a:t>
            </a:r>
            <a:endParaRPr lang="en-GB" dirty="0" smtClean="0"/>
          </a:p>
          <a:p>
            <a:pPr marL="109728" indent="0">
              <a:buNone/>
            </a:pPr>
            <a:r>
              <a:rPr lang="en-GB" dirty="0"/>
              <a:t>parliament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5 &amp; 6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1196752"/>
            <a:ext cx="4680520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Endings: </a:t>
            </a:r>
            <a:r>
              <a:rPr lang="en-GB" dirty="0" err="1" smtClean="0"/>
              <a:t>tious</a:t>
            </a:r>
            <a:r>
              <a:rPr lang="en-GB" dirty="0" smtClean="0"/>
              <a:t>, </a:t>
            </a:r>
            <a:r>
              <a:rPr lang="en-GB" dirty="0" err="1" smtClean="0"/>
              <a:t>cious</a:t>
            </a:r>
            <a:r>
              <a:rPr lang="en-GB" dirty="0" smtClean="0"/>
              <a:t>, </a:t>
            </a:r>
            <a:r>
              <a:rPr lang="en-GB" dirty="0" err="1" smtClean="0"/>
              <a:t>cial</a:t>
            </a:r>
            <a:r>
              <a:rPr lang="en-GB" dirty="0" smtClean="0"/>
              <a:t>, </a:t>
            </a:r>
            <a:r>
              <a:rPr lang="en-GB" dirty="0" err="1" smtClean="0"/>
              <a:t>ance</a:t>
            </a:r>
            <a:r>
              <a:rPr lang="en-GB" dirty="0" smtClean="0"/>
              <a:t>, </a:t>
            </a:r>
            <a:r>
              <a:rPr lang="en-GB" dirty="0" err="1" smtClean="0"/>
              <a:t>ancy</a:t>
            </a:r>
            <a:r>
              <a:rPr lang="en-GB" dirty="0" smtClean="0"/>
              <a:t>, ably, </a:t>
            </a:r>
            <a:r>
              <a:rPr lang="en-GB" dirty="0" err="1" smtClean="0"/>
              <a:t>ibly</a:t>
            </a:r>
            <a:r>
              <a:rPr lang="en-GB" dirty="0" smtClean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Use of a hyphen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Homophones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Letter string – </a:t>
            </a:r>
            <a:r>
              <a:rPr lang="en-GB" dirty="0" err="1" smtClean="0"/>
              <a:t>ough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Silent letters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3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Limitations to stand alone spelling tests:</a:t>
            </a:r>
          </a:p>
          <a:p>
            <a:pPr marL="0" indent="0">
              <a:buNone/>
            </a:pPr>
            <a:r>
              <a:rPr lang="en-GB" altLang="en-US" sz="2000" dirty="0" smtClean="0">
                <a:effectLst/>
              </a:rPr>
              <a:t>-Children don’t always commit spellings learnt for a test to their long-term memory </a:t>
            </a:r>
          </a:p>
          <a:p>
            <a:pPr marL="0" indent="0">
              <a:buNone/>
            </a:pPr>
            <a:r>
              <a:rPr lang="en-GB" altLang="en-US" sz="2000" dirty="0" smtClean="0">
                <a:effectLst/>
              </a:rPr>
              <a:t>-Some get 10/10 but then fail  to spell these words correctly in their writing </a:t>
            </a:r>
          </a:p>
          <a:p>
            <a:pPr marL="0" indent="0">
              <a:buNone/>
            </a:pPr>
            <a:r>
              <a:rPr lang="en-GB" altLang="en-US" sz="2000" dirty="0" smtClean="0">
                <a:effectLst/>
              </a:rPr>
              <a:t>-Gives teachers little information about the spelling skills children need to develop</a:t>
            </a:r>
          </a:p>
          <a:p>
            <a:pPr marL="0" indent="0">
              <a:buNone/>
            </a:pPr>
            <a:endParaRPr lang="en-GB" altLang="en-US" sz="2000" dirty="0"/>
          </a:p>
          <a:p>
            <a:pPr>
              <a:buFont typeface="Arial" charset="0"/>
              <a:buChar char="•"/>
            </a:pPr>
            <a:r>
              <a:rPr lang="en-GB" altLang="en-US" sz="2000" b="1" dirty="0" smtClean="0">
                <a:effectLst/>
              </a:rPr>
              <a:t>New guidance from the government:</a:t>
            </a:r>
          </a:p>
          <a:p>
            <a:pPr>
              <a:buFontTx/>
              <a:buChar char="-"/>
            </a:pPr>
            <a:r>
              <a:rPr lang="en-GB" altLang="en-US" sz="2000" dirty="0" smtClean="0"/>
              <a:t>Higher emphasis on the teaching of spelling rules and strategies</a:t>
            </a:r>
          </a:p>
          <a:p>
            <a:pPr>
              <a:buFontTx/>
              <a:buChar char="-"/>
            </a:pPr>
            <a:r>
              <a:rPr lang="en-GB" altLang="en-US" sz="2000" dirty="0" smtClean="0">
                <a:effectLst/>
              </a:rPr>
              <a:t>50% of the marks in the end of Key Stage 1 &amp; 2 SPAG tests are awarded to spelling questions</a:t>
            </a:r>
          </a:p>
          <a:p>
            <a:pPr marL="0" indent="0">
              <a:buNone/>
            </a:pPr>
            <a:endParaRPr lang="en-GB" altLang="en-US" sz="2000" dirty="0"/>
          </a:p>
          <a:p>
            <a:pPr marL="0" indent="0">
              <a:buNone/>
            </a:pPr>
            <a:endParaRPr lang="en-GB" altLang="en-US" sz="2000" dirty="0" smtClean="0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75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Each class will focus on a weekly rule / pattern and dedicated spelling time will take place every Friday</a:t>
            </a:r>
          </a:p>
          <a:p>
            <a:r>
              <a:rPr lang="en-GB" dirty="0" smtClean="0"/>
              <a:t>Children will bring home words which are linked to the pattern / rule they have been taught</a:t>
            </a:r>
          </a:p>
          <a:p>
            <a:r>
              <a:rPr lang="en-GB" dirty="0" smtClean="0"/>
              <a:t>Tests will take place the following week</a:t>
            </a:r>
          </a:p>
          <a:p>
            <a:r>
              <a:rPr lang="en-GB" dirty="0" smtClean="0"/>
              <a:t>Spelling will feature more heavily in daily literacy sessions</a:t>
            </a:r>
          </a:p>
          <a:p>
            <a:r>
              <a:rPr lang="en-GB" dirty="0" smtClean="0"/>
              <a:t>Children will be given further opportunities to self correct spelling through dictionaries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to spelling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74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Children who are currently working below the expected level for their year group will take part in spellings interventions looking at words which are more appropriate for them</a:t>
            </a:r>
          </a:p>
          <a:p>
            <a:r>
              <a:rPr lang="en-GB" dirty="0" smtClean="0"/>
              <a:t>All other children will look at rules for their year group, we will differentiate through breadth of words following the same rules </a:t>
            </a:r>
          </a:p>
          <a:p>
            <a:pPr marL="109728" indent="0">
              <a:buNone/>
            </a:pPr>
            <a:r>
              <a:rPr lang="en-GB" dirty="0" smtClean="0"/>
              <a:t>e.g. </a:t>
            </a:r>
            <a:r>
              <a:rPr lang="en-GB" dirty="0" err="1" smtClean="0"/>
              <a:t>tion</a:t>
            </a:r>
            <a:r>
              <a:rPr lang="en-GB" dirty="0" smtClean="0"/>
              <a:t>:</a:t>
            </a:r>
          </a:p>
          <a:p>
            <a:pPr marL="109728" indent="0">
              <a:buNone/>
            </a:pPr>
            <a:r>
              <a:rPr lang="en-GB" dirty="0"/>
              <a:t>	</a:t>
            </a:r>
            <a:r>
              <a:rPr lang="en-GB" dirty="0" smtClean="0"/>
              <a:t>	nation</a:t>
            </a:r>
          </a:p>
          <a:p>
            <a:pPr marL="109728" indent="0">
              <a:buNone/>
            </a:pPr>
            <a:r>
              <a:rPr lang="en-GB" dirty="0"/>
              <a:t>	</a:t>
            </a:r>
            <a:r>
              <a:rPr lang="en-GB" dirty="0" smtClean="0"/>
              <a:t>	relation</a:t>
            </a:r>
          </a:p>
          <a:p>
            <a:pPr marL="109728" indent="0">
              <a:buNone/>
            </a:pPr>
            <a:r>
              <a:rPr lang="en-GB" dirty="0"/>
              <a:t>	</a:t>
            </a:r>
            <a:r>
              <a:rPr lang="en-GB" dirty="0" smtClean="0"/>
              <a:t>	recommendation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Will this involve all children?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33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en-GB" dirty="0" smtClean="0"/>
              <a:t>Sounding out by breaking the word into phonemes</a:t>
            </a:r>
          </a:p>
          <a:p>
            <a:r>
              <a:rPr lang="en-GB" dirty="0" smtClean="0"/>
              <a:t>Look, cover, write, check</a:t>
            </a:r>
          </a:p>
          <a:p>
            <a:r>
              <a:rPr lang="en-GB" dirty="0" smtClean="0"/>
              <a:t>Split the word into syllables – re-mem-</a:t>
            </a:r>
            <a:r>
              <a:rPr lang="en-GB" dirty="0" err="1" smtClean="0"/>
              <a:t>ber</a:t>
            </a:r>
            <a:endParaRPr lang="en-GB" dirty="0" smtClean="0"/>
          </a:p>
          <a:p>
            <a:r>
              <a:rPr lang="en-GB" dirty="0" smtClean="0"/>
              <a:t>Mnemonics e.g. </a:t>
            </a: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eople </a:t>
            </a:r>
            <a:r>
              <a:rPr lang="en-GB" dirty="0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at </a:t>
            </a:r>
            <a:r>
              <a:rPr lang="en-GB" dirty="0" smtClean="0">
                <a:solidFill>
                  <a:srgbClr val="FF0000"/>
                </a:solidFill>
              </a:rPr>
              <a:t>O</a:t>
            </a:r>
            <a:r>
              <a:rPr lang="en-GB" dirty="0" smtClean="0"/>
              <a:t>range </a:t>
            </a: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eel </a:t>
            </a:r>
            <a:r>
              <a:rPr lang="en-GB" dirty="0" smtClean="0">
                <a:solidFill>
                  <a:srgbClr val="FF0000"/>
                </a:solidFill>
              </a:rPr>
              <a:t>L</a:t>
            </a:r>
            <a:r>
              <a:rPr lang="en-GB" dirty="0" smtClean="0"/>
              <a:t>ike </a:t>
            </a:r>
            <a:r>
              <a:rPr lang="en-GB" dirty="0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lephants or </a:t>
            </a:r>
            <a:r>
              <a:rPr lang="en-GB" dirty="0" smtClean="0">
                <a:solidFill>
                  <a:srgbClr val="FF0000"/>
                </a:solidFill>
              </a:rPr>
              <a:t>OU L</a:t>
            </a:r>
            <a:r>
              <a:rPr lang="en-GB" dirty="0" smtClean="0"/>
              <a:t>ucky </a:t>
            </a:r>
            <a:r>
              <a:rPr lang="en-GB" dirty="0" smtClean="0">
                <a:solidFill>
                  <a:srgbClr val="FF0000"/>
                </a:solidFill>
              </a:rPr>
              <a:t>D</a:t>
            </a:r>
            <a:r>
              <a:rPr lang="en-GB" dirty="0" smtClean="0"/>
              <a:t>uck (w</a:t>
            </a:r>
            <a:r>
              <a:rPr lang="en-GB" dirty="0" smtClean="0">
                <a:solidFill>
                  <a:srgbClr val="FF0000"/>
                </a:solidFill>
              </a:rPr>
              <a:t>ould</a:t>
            </a:r>
            <a:r>
              <a:rPr lang="en-GB" dirty="0" smtClean="0"/>
              <a:t>/c</a:t>
            </a:r>
            <a:r>
              <a:rPr lang="en-GB" dirty="0" smtClean="0">
                <a:solidFill>
                  <a:srgbClr val="FF0000"/>
                </a:solidFill>
              </a:rPr>
              <a:t>ould</a:t>
            </a:r>
            <a:r>
              <a:rPr lang="en-GB" dirty="0" smtClean="0"/>
              <a:t>/sh</a:t>
            </a:r>
            <a:r>
              <a:rPr lang="en-GB" dirty="0" smtClean="0">
                <a:solidFill>
                  <a:srgbClr val="FF0000"/>
                </a:solidFill>
              </a:rPr>
              <a:t>ould</a:t>
            </a:r>
            <a:r>
              <a:rPr lang="en-GB" dirty="0" smtClean="0"/>
              <a:t>)</a:t>
            </a:r>
          </a:p>
          <a:p>
            <a:r>
              <a:rPr lang="en-GB" dirty="0" smtClean="0"/>
              <a:t>Identify words within words e.g. rat in sepa</a:t>
            </a:r>
            <a:r>
              <a:rPr lang="en-GB" dirty="0" smtClean="0">
                <a:solidFill>
                  <a:srgbClr val="FF0000"/>
                </a:solidFill>
              </a:rPr>
              <a:t>rat</a:t>
            </a:r>
            <a:r>
              <a:rPr lang="en-GB" dirty="0" smtClean="0"/>
              <a:t>e </a:t>
            </a:r>
          </a:p>
          <a:p>
            <a:r>
              <a:rPr lang="en-GB" dirty="0" smtClean="0"/>
              <a:t>Making links with word meaning e.g. sign – signal – signature</a:t>
            </a:r>
          </a:p>
          <a:p>
            <a:r>
              <a:rPr lang="en-GB" dirty="0" smtClean="0"/>
              <a:t>Dictionary skills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you help?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44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Websites: </a:t>
            </a:r>
            <a:r>
              <a:rPr lang="en-GB" dirty="0" err="1" smtClean="0"/>
              <a:t>Topmarks</a:t>
            </a:r>
            <a:r>
              <a:rPr lang="en-GB" dirty="0"/>
              <a:t> &amp; Woodlands Junior </a:t>
            </a:r>
            <a:r>
              <a:rPr lang="en-GB" dirty="0" smtClean="0"/>
              <a:t>– spelling games</a:t>
            </a:r>
          </a:p>
          <a:p>
            <a:r>
              <a:rPr lang="en-GB" dirty="0" smtClean="0"/>
              <a:t>Familiarise </a:t>
            </a:r>
            <a:r>
              <a:rPr lang="en-GB" dirty="0" smtClean="0"/>
              <a:t>yourself with the statutory words for each year </a:t>
            </a:r>
            <a:r>
              <a:rPr lang="en-GB" dirty="0" smtClean="0"/>
              <a:t>group</a:t>
            </a:r>
          </a:p>
          <a:p>
            <a:r>
              <a:rPr lang="en-GB" dirty="0" smtClean="0"/>
              <a:t>Encourage your child to ‘have a go’</a:t>
            </a:r>
          </a:p>
          <a:p>
            <a:r>
              <a:rPr lang="en-GB" dirty="0" smtClean="0"/>
              <a:t>Remember – it is fine to make mistakes, it is important that children given the skills of how to correct them</a:t>
            </a:r>
            <a:endParaRPr lang="en-GB" dirty="0" smtClean="0"/>
          </a:p>
          <a:p>
            <a:endParaRPr lang="en-GB" dirty="0"/>
          </a:p>
          <a:p>
            <a:pPr algn="ctr"/>
            <a:r>
              <a:rPr lang="en-GB" b="1" dirty="0" smtClean="0"/>
              <a:t>Any Questions?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you help?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69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4213" y="836613"/>
            <a:ext cx="7772400" cy="100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en-US" smtClean="0"/>
              <a:t>Aims</a:t>
            </a:r>
            <a:endParaRPr lang="en-GB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4213" y="2060575"/>
            <a:ext cx="7921625" cy="388870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/>
              <a:t>To know the implications for spelling within the new primary curriculum</a:t>
            </a:r>
          </a:p>
          <a:p>
            <a:pPr marL="0" indent="0">
              <a:buNone/>
            </a:pPr>
            <a:endParaRPr lang="en-GB" altLang="en-US" dirty="0" smtClean="0"/>
          </a:p>
          <a:p>
            <a:r>
              <a:rPr lang="en-GB" altLang="en-US" dirty="0" smtClean="0"/>
              <a:t>To understand how spelling is being taught in school and how this is changing 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To have the opportunity to ask questions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To know how you can support spelling at home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6315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213" y="620713"/>
            <a:ext cx="7704137" cy="1081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en-US" smtClean="0">
                <a:solidFill>
                  <a:schemeClr val="accent2"/>
                </a:solidFill>
              </a:rPr>
              <a:t>Task</a:t>
            </a:r>
            <a:endParaRPr lang="en-GB" altLang="en-US">
              <a:solidFill>
                <a:schemeClr val="accent2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288" y="1700213"/>
            <a:ext cx="8281987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In a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puiltacibon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of </a:t>
            </a:r>
            <a:r>
              <a:rPr lang="en-GB" altLang="en-US" sz="2800" dirty="0" err="1" smtClean="0">
                <a:solidFill>
                  <a:schemeClr val="tx2"/>
                </a:solidFill>
                <a:latin typeface="Arial" charset="0"/>
              </a:rPr>
              <a:t>teh</a:t>
            </a:r>
            <a:r>
              <a:rPr lang="en-GB" altLang="en-US" sz="28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New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Scnieitst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it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siad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you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cuold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jublme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all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teh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letetrs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in a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wrod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adn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as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lnog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as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teh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frist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adn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lsat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were the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smae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,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reibadailty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wolud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hadrly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be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aftcfeed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. My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ansaylis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did not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cmoe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to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mcuh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beucase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of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teh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thoery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at the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tmie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but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raserceh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sugsegts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we may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hvae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smoe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pofrweul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palrlael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prsooscers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at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wrok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, which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seepd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up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regnicoiton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. We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olny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need the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frist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and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lsat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letetrs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to spot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chganes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 in </a:t>
            </a:r>
            <a:r>
              <a:rPr lang="en-GB" altLang="en-US" sz="2800" dirty="0" err="1">
                <a:solidFill>
                  <a:schemeClr val="tx2"/>
                </a:solidFill>
                <a:latin typeface="Arial" charset="0"/>
              </a:rPr>
              <a:t>meniang</a:t>
            </a:r>
            <a:r>
              <a:rPr lang="en-GB" altLang="en-US" sz="2800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GB" altLang="en-US" dirty="0">
                <a:solidFill>
                  <a:schemeClr val="tx2"/>
                </a:solidFill>
                <a:latin typeface="Arial" charset="0"/>
              </a:rPr>
              <a:t> </a:t>
            </a:r>
            <a:endParaRPr lang="en-GB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4213" y="2492375"/>
            <a:ext cx="2808287" cy="2089150"/>
          </a:xfrm>
          <a:noFill/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800" smtClean="0">
                <a:effectLst/>
              </a:rPr>
              <a:t>GH is P, as in </a:t>
            </a:r>
            <a:r>
              <a:rPr lang="en-US" altLang="en-US" sz="1800" smtClean="0">
                <a:effectLst/>
              </a:rPr>
              <a:t>hicc</a:t>
            </a:r>
            <a:r>
              <a:rPr lang="en-GB" altLang="en-US" sz="1800" smtClean="0">
                <a:effectLst/>
              </a:rPr>
              <a:t>ough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smtClean="0">
                <a:effectLst/>
              </a:rPr>
              <a:t>OW</a:t>
            </a:r>
            <a:r>
              <a:rPr lang="en-GB" altLang="en-US" sz="1800" smtClean="0">
                <a:effectLst/>
              </a:rPr>
              <a:t> is O, as in b</a:t>
            </a:r>
            <a:r>
              <a:rPr lang="en-US" altLang="en-US" sz="1800" smtClean="0">
                <a:effectLst/>
              </a:rPr>
              <a:t>ow</a:t>
            </a:r>
            <a:endParaRPr lang="en-GB" altLang="en-US" sz="1800" smtClean="0">
              <a:effectLst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smtClean="0">
                <a:effectLst/>
              </a:rPr>
              <a:t>BT</a:t>
            </a:r>
            <a:r>
              <a:rPr lang="en-GB" altLang="en-US" sz="1800" smtClean="0">
                <a:effectLst/>
              </a:rPr>
              <a:t> is T, as in </a:t>
            </a:r>
            <a:r>
              <a:rPr lang="en-US" altLang="en-US" sz="1800" smtClean="0">
                <a:effectLst/>
              </a:rPr>
              <a:t>doubt</a:t>
            </a:r>
            <a:endParaRPr lang="en-GB" altLang="en-US" sz="1800" smtClean="0">
              <a:effectLst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800" smtClean="0">
                <a:effectLst/>
              </a:rPr>
              <a:t>A is A, as in acorn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800" smtClean="0">
                <a:effectLst/>
              </a:rPr>
              <a:t>PT is T, as in pterodactyl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smtClean="0">
                <a:effectLst/>
              </a:rPr>
              <a:t>EAU</a:t>
            </a:r>
            <a:r>
              <a:rPr lang="en-GB" altLang="en-US" sz="1800" smtClean="0">
                <a:effectLst/>
              </a:rPr>
              <a:t> is O, as in beau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4213" y="10525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GH</a:t>
            </a:r>
            <a:r>
              <a:rPr lang="en-US" altLang="en-US" dirty="0" smtClean="0"/>
              <a:t>OW</a:t>
            </a:r>
            <a:r>
              <a:rPr lang="en-GB" altLang="en-US" dirty="0" smtClean="0"/>
              <a:t>BT</a:t>
            </a:r>
            <a:r>
              <a:rPr lang="en-US" altLang="en-US" dirty="0" smtClean="0"/>
              <a:t>A</a:t>
            </a:r>
            <a:r>
              <a:rPr lang="en-GB" altLang="en-US" dirty="0" smtClean="0"/>
              <a:t>PTEAU spells..?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500438"/>
            <a:ext cx="208915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/>
          </p:cNvSpPr>
          <p:nvPr/>
        </p:nvSpPr>
        <p:spPr bwMode="auto">
          <a:xfrm>
            <a:off x="4067175" y="2349500"/>
            <a:ext cx="4279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 sz="3200">
                <a:solidFill>
                  <a:srgbClr val="CC0000"/>
                </a:solidFill>
                <a:latin typeface="Arial" charset="0"/>
              </a:rPr>
              <a:t>GH </a:t>
            </a:r>
            <a:r>
              <a:rPr lang="en-US" altLang="en-US" sz="3200">
                <a:solidFill>
                  <a:schemeClr val="tx2"/>
                </a:solidFill>
                <a:latin typeface="Arial" charset="0"/>
              </a:rPr>
              <a:t>OW </a:t>
            </a:r>
            <a:r>
              <a:rPr lang="en-GB" altLang="en-US" sz="3200">
                <a:solidFill>
                  <a:srgbClr val="CC0000"/>
                </a:solidFill>
                <a:latin typeface="Arial" charset="0"/>
              </a:rPr>
              <a:t>BT </a:t>
            </a:r>
            <a:r>
              <a:rPr lang="en-US" altLang="en-US" sz="3200">
                <a:solidFill>
                  <a:schemeClr val="tx2"/>
                </a:solidFill>
                <a:latin typeface="Arial" charset="0"/>
              </a:rPr>
              <a:t>A </a:t>
            </a:r>
            <a:r>
              <a:rPr lang="en-GB" altLang="en-US" sz="3200">
                <a:solidFill>
                  <a:srgbClr val="CC0000"/>
                </a:solidFill>
                <a:latin typeface="Arial" charset="0"/>
              </a:rPr>
              <a:t>PT </a:t>
            </a:r>
            <a:r>
              <a:rPr lang="en-GB" altLang="en-US" sz="3200">
                <a:solidFill>
                  <a:schemeClr val="tx2"/>
                </a:solidFill>
                <a:latin typeface="Arial" charset="0"/>
              </a:rPr>
              <a:t>EAU</a:t>
            </a:r>
          </a:p>
        </p:txBody>
      </p:sp>
    </p:spTree>
    <p:extLst>
      <p:ext uri="{BB962C8B-B14F-4D97-AF65-F5344CB8AC3E}">
        <p14:creationId xmlns:p14="http://schemas.microsoft.com/office/powerpoint/2010/main" val="183944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Diagnostic tests were carried out to ascertain levels</a:t>
            </a:r>
          </a:p>
          <a:p>
            <a:r>
              <a:rPr lang="en-GB" dirty="0" smtClean="0"/>
              <a:t>Weekly tests have taken place</a:t>
            </a:r>
          </a:p>
          <a:p>
            <a:r>
              <a:rPr lang="en-GB" dirty="0" smtClean="0"/>
              <a:t>Children’s progress has been tracked and adjustments have been made</a:t>
            </a:r>
          </a:p>
          <a:p>
            <a:r>
              <a:rPr lang="en-GB" dirty="0" smtClean="0"/>
              <a:t>Profile of spelling has been raised</a:t>
            </a:r>
          </a:p>
          <a:p>
            <a:r>
              <a:rPr lang="en-GB" dirty="0" smtClean="0"/>
              <a:t>Parents have been supporting children in learning spellings at home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have we been teaching spelling?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392488"/>
          </a:xfrm>
          <a:noFill/>
        </p:spPr>
        <p:txBody>
          <a:bodyPr>
            <a:normAutofit/>
          </a:bodyPr>
          <a:lstStyle/>
          <a:p>
            <a:pPr marL="261938" indent="-261938"/>
            <a:r>
              <a:rPr lang="en-GB" altLang="en-US" dirty="0" smtClean="0">
                <a:effectLst/>
              </a:rPr>
              <a:t>Significant increase in expectations across all year groups</a:t>
            </a:r>
          </a:p>
          <a:p>
            <a:pPr marL="261938" indent="-261938"/>
            <a:r>
              <a:rPr lang="en-GB" altLang="en-US" dirty="0" smtClean="0">
                <a:effectLst/>
              </a:rPr>
              <a:t>Greater focus on spelling rules and conventions</a:t>
            </a:r>
          </a:p>
          <a:p>
            <a:pPr marL="261938" indent="-261938"/>
            <a:r>
              <a:rPr lang="en-GB" altLang="en-US" dirty="0" smtClean="0">
                <a:effectLst/>
              </a:rPr>
              <a:t>Greater focus on word roots and origins</a:t>
            </a:r>
          </a:p>
          <a:p>
            <a:pPr marL="261938" indent="-261938"/>
            <a:r>
              <a:rPr lang="en-GB" altLang="en-US" dirty="0" smtClean="0">
                <a:effectLst/>
              </a:rPr>
              <a:t>Word lists are particularly demanding</a:t>
            </a:r>
          </a:p>
          <a:p>
            <a:pPr marL="261938" indent="-261938"/>
            <a:r>
              <a:rPr lang="en-GB" altLang="en-US" dirty="0" smtClean="0">
                <a:effectLst/>
              </a:rPr>
              <a:t>Skills need to be embedded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7016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 altLang="en-US" smtClean="0"/>
              <a:t>New Curriculum Expectations</a:t>
            </a:r>
          </a:p>
        </p:txBody>
      </p:sp>
    </p:spTree>
    <p:extLst>
      <p:ext uri="{BB962C8B-B14F-4D97-AF65-F5344CB8AC3E}">
        <p14:creationId xmlns:p14="http://schemas.microsoft.com/office/powerpoint/2010/main" val="36164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and Patterns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4" y="1083075"/>
            <a:ext cx="3024336" cy="231454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53921"/>
            <a:ext cx="2911574" cy="218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5024"/>
            <a:ext cx="42672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579" y="0"/>
            <a:ext cx="3127598" cy="216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513" y="3943854"/>
            <a:ext cx="4877487" cy="273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3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GB" dirty="0" smtClean="0"/>
              <a:t>In line with Phase 5 phonics</a:t>
            </a:r>
          </a:p>
          <a:p>
            <a:pPr marL="109728" lvl="0" indent="0">
              <a:buNone/>
            </a:pPr>
            <a:r>
              <a:rPr lang="en-GB" dirty="0" smtClean="0"/>
              <a:t>Words with alternate pronunciations of digraphs and </a:t>
            </a:r>
            <a:r>
              <a:rPr lang="en-GB" dirty="0" err="1" smtClean="0"/>
              <a:t>trigraphs</a:t>
            </a:r>
            <a:r>
              <a:rPr lang="en-GB" dirty="0" smtClean="0"/>
              <a:t> </a:t>
            </a:r>
          </a:p>
          <a:p>
            <a:pPr marL="109728" lvl="0" indent="0">
              <a:buNone/>
            </a:pPr>
            <a:r>
              <a:rPr lang="en-GB" dirty="0" smtClean="0"/>
              <a:t>Compound words – playground / blackbird</a:t>
            </a:r>
          </a:p>
          <a:p>
            <a:pPr marL="109728" lvl="0" indent="0">
              <a:buNone/>
            </a:pPr>
            <a:r>
              <a:rPr lang="en-GB" dirty="0" smtClean="0"/>
              <a:t>Adding endings – jump / jumper / jumping</a:t>
            </a:r>
          </a:p>
          <a:p>
            <a:pPr marL="109728" lvl="0" indent="0">
              <a:buNone/>
            </a:pPr>
            <a:r>
              <a:rPr lang="en-GB" dirty="0" smtClean="0"/>
              <a:t>Prefix – un : unkind / unfriendly </a:t>
            </a:r>
          </a:p>
          <a:p>
            <a:pPr marL="109728" lvl="0" indent="0">
              <a:buNone/>
            </a:pPr>
            <a:r>
              <a:rPr lang="en-GB" dirty="0" smtClean="0"/>
              <a:t>Common exception words ‘tricky words’ – school / friend / where</a:t>
            </a:r>
          </a:p>
          <a:p>
            <a:pPr marL="109728" lv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1 Expectations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b="1" u="sng" dirty="0" smtClean="0"/>
              <a:t>Rules:</a:t>
            </a:r>
          </a:p>
          <a:p>
            <a:r>
              <a:rPr lang="en-GB" dirty="0" smtClean="0"/>
              <a:t>Verb tenses : hope / hoped / hoping</a:t>
            </a:r>
          </a:p>
          <a:p>
            <a:r>
              <a:rPr lang="en-GB" dirty="0" smtClean="0"/>
              <a:t>Plurals : flashes / boxes</a:t>
            </a:r>
          </a:p>
          <a:p>
            <a:r>
              <a:rPr lang="en-GB" dirty="0" smtClean="0"/>
              <a:t>Changing adjectives to adverbs : quick – quickly / careful – carefully </a:t>
            </a:r>
          </a:p>
          <a:p>
            <a:r>
              <a:rPr lang="en-GB" dirty="0" smtClean="0"/>
              <a:t>Suffixes : happiness / joyful / payment / painless</a:t>
            </a:r>
          </a:p>
          <a:p>
            <a:r>
              <a:rPr lang="en-GB" dirty="0" smtClean="0"/>
              <a:t>Adding </a:t>
            </a:r>
            <a:r>
              <a:rPr lang="en-GB" dirty="0" err="1" smtClean="0"/>
              <a:t>er</a:t>
            </a:r>
            <a:r>
              <a:rPr lang="en-GB" dirty="0" smtClean="0"/>
              <a:t> &amp;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2 Expectations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3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323</TotalTime>
  <Words>794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PowerPoint Presentation</vt:lpstr>
      <vt:lpstr>PowerPoint Presentation</vt:lpstr>
      <vt:lpstr>PowerPoint Presentation</vt:lpstr>
      <vt:lpstr>GHOWBTAPTEAU spells..?</vt:lpstr>
      <vt:lpstr>How have we been teaching spelling?</vt:lpstr>
      <vt:lpstr>New Curriculum Expectations</vt:lpstr>
      <vt:lpstr>Rules and Patterns </vt:lpstr>
      <vt:lpstr>Year 1 Expectations</vt:lpstr>
      <vt:lpstr>Year 2 Expectations</vt:lpstr>
      <vt:lpstr>Year 3 &amp; 4</vt:lpstr>
      <vt:lpstr>Year 5 &amp; 6 </vt:lpstr>
      <vt:lpstr>What next?</vt:lpstr>
      <vt:lpstr>Changes to spelling</vt:lpstr>
      <vt:lpstr>Will this involve all children? </vt:lpstr>
      <vt:lpstr>How can you help?</vt:lpstr>
      <vt:lpstr>How can you help?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Beale</dc:creator>
  <cp:lastModifiedBy>C Beale</cp:lastModifiedBy>
  <cp:revision>21</cp:revision>
  <dcterms:created xsi:type="dcterms:W3CDTF">2016-02-10T12:13:34Z</dcterms:created>
  <dcterms:modified xsi:type="dcterms:W3CDTF">2016-02-23T20:27:43Z</dcterms:modified>
</cp:coreProperties>
</file>